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0" r:id="rId3"/>
    <p:sldId id="258" r:id="rId4"/>
    <p:sldId id="259" r:id="rId5"/>
    <p:sldId id="299" r:id="rId6"/>
    <p:sldId id="300" r:id="rId7"/>
    <p:sldId id="261" r:id="rId8"/>
    <p:sldId id="306" r:id="rId9"/>
    <p:sldId id="308" r:id="rId10"/>
    <p:sldId id="309" r:id="rId11"/>
    <p:sldId id="266" r:id="rId12"/>
    <p:sldId id="297" r:id="rId13"/>
    <p:sldId id="296" r:id="rId14"/>
    <p:sldId id="307" r:id="rId15"/>
    <p:sldId id="295" r:id="rId16"/>
    <p:sldId id="267" r:id="rId17"/>
    <p:sldId id="268" r:id="rId18"/>
    <p:sldId id="274" r:id="rId19"/>
    <p:sldId id="279" r:id="rId20"/>
    <p:sldId id="302" r:id="rId21"/>
    <p:sldId id="260" r:id="rId22"/>
    <p:sldId id="292" r:id="rId23"/>
    <p:sldId id="293" r:id="rId24"/>
    <p:sldId id="304" r:id="rId25"/>
    <p:sldId id="303" r:id="rId26"/>
    <p:sldId id="294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Rural Male</c:v>
                </c:pt>
                <c:pt idx="1">
                  <c:v>Rural Female</c:v>
                </c:pt>
                <c:pt idx="2">
                  <c:v>Urban Male</c:v>
                </c:pt>
                <c:pt idx="3">
                  <c:v>Urban Female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25.0</c:v>
                </c:pt>
                <c:pt idx="1">
                  <c:v>33.0</c:v>
                </c:pt>
                <c:pt idx="2">
                  <c:v>60.0</c:v>
                </c:pt>
                <c:pt idx="3">
                  <c:v>65.0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Rural Male</c:v>
                </c:pt>
                <c:pt idx="1">
                  <c:v>Rural Female</c:v>
                </c:pt>
                <c:pt idx="2">
                  <c:v>Urban Male</c:v>
                </c:pt>
                <c:pt idx="3">
                  <c:v>Urban Female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56.0</c:v>
                </c:pt>
                <c:pt idx="1">
                  <c:v>63.0</c:v>
                </c:pt>
                <c:pt idx="2">
                  <c:v>58.0</c:v>
                </c:pt>
                <c:pt idx="3">
                  <c:v>52.0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8447512"/>
        <c:axId val="-2115275080"/>
      </c:barChart>
      <c:catAx>
        <c:axId val="21284475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5275080"/>
        <c:crosses val="autoZero"/>
        <c:auto val="1"/>
        <c:lblAlgn val="ctr"/>
        <c:lblOffset val="100"/>
        <c:noMultiLvlLbl val="0"/>
      </c:catAx>
      <c:valAx>
        <c:axId val="-2115275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8447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&lt;10%TE sugar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Rural Male</c:v>
                </c:pt>
                <c:pt idx="1">
                  <c:v>Rural Female</c:v>
                </c:pt>
                <c:pt idx="2">
                  <c:v>Urban Male</c:v>
                </c:pt>
                <c:pt idx="3">
                  <c:v>Urban Female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0.31</c:v>
                </c:pt>
                <c:pt idx="1">
                  <c:v>0.88</c:v>
                </c:pt>
                <c:pt idx="2">
                  <c:v>0.02</c:v>
                </c:pt>
                <c:pt idx="3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&gt;10%TE sugar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Rural Male</c:v>
                </c:pt>
                <c:pt idx="1">
                  <c:v>Rural Female</c:v>
                </c:pt>
                <c:pt idx="2">
                  <c:v>Urban Male</c:v>
                </c:pt>
                <c:pt idx="3">
                  <c:v>Urban Female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0.53</c:v>
                </c:pt>
                <c:pt idx="1">
                  <c:v>1.08</c:v>
                </c:pt>
                <c:pt idx="2">
                  <c:v>0.45</c:v>
                </c:pt>
                <c:pt idx="3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6364984"/>
        <c:axId val="2067261384"/>
      </c:barChart>
      <c:catAx>
        <c:axId val="20663649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67261384"/>
        <c:crosses val="autoZero"/>
        <c:auto val="1"/>
        <c:lblAlgn val="ctr"/>
        <c:lblOffset val="100"/>
        <c:noMultiLvlLbl val="0"/>
      </c:catAx>
      <c:valAx>
        <c:axId val="2067261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6364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DEC2-0D82-1E4C-80BF-D65AAFE505FC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8CAF3-BCFA-1646-B38A-51A0826D0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8CAF3-BCFA-1646-B38A-51A0826D04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24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/>
              <a:t>Conceptual framework for the direct links between trade agreements, food environments, diets and obesity/non‐communicable diseases outcomes. Adapted from Hawkes (p. 37) .
</a:t>
            </a:r>
          </a:p>
          <a:p>
            <a:endParaRPr/>
          </a:p>
          <a:p>
            <a:r>
              <a:rPr lang="en-GB"/>
              <a:t>© 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B3B1-DF8D-C847-9338-7CE881A69E9A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56AB-E51A-7840-8B46-62179966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B3B1-DF8D-C847-9338-7CE881A69E9A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56AB-E51A-7840-8B46-62179966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8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B3B1-DF8D-C847-9338-7CE881A69E9A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56AB-E51A-7840-8B46-62179966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30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7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B3B1-DF8D-C847-9338-7CE881A69E9A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56AB-E51A-7840-8B46-62179966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4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B3B1-DF8D-C847-9338-7CE881A69E9A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56AB-E51A-7840-8B46-62179966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2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B3B1-DF8D-C847-9338-7CE881A69E9A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56AB-E51A-7840-8B46-62179966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B3B1-DF8D-C847-9338-7CE881A69E9A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56AB-E51A-7840-8B46-62179966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5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B3B1-DF8D-C847-9338-7CE881A69E9A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56AB-E51A-7840-8B46-62179966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B3B1-DF8D-C847-9338-7CE881A69E9A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56AB-E51A-7840-8B46-62179966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5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B3B1-DF8D-C847-9338-7CE881A69E9A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56AB-E51A-7840-8B46-62179966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B3B1-DF8D-C847-9338-7CE881A69E9A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56AB-E51A-7840-8B46-62179966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5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B3B1-DF8D-C847-9338-7CE881A69E9A}" type="datetimeFigureOut">
              <a:rPr lang="en-US" smtClean="0"/>
              <a:t>10/06/2014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56AB-E51A-7840-8B46-621799664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7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plosmedicine.org/article/info:doi/10.1371/journal.pmed.1001582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://onlinelibrary.wiley.com/doi/10.1111/obr.12081/full%23obr12081-fig-0001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Factors influencing the worldwide Obesity epidemic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Barrie M Margetts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8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6" y="540172"/>
            <a:ext cx="8815429" cy="370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9pPr>
          </a:lstStyle>
          <a:p>
            <a:fld id="{2AF82CC1-1DC5-6D4B-BE24-F4AD9AC63D38}" type="slidenum">
              <a:rPr lang="en-GB" sz="1400">
                <a:latin typeface="Georgia" charset="0"/>
              </a:rPr>
              <a:pPr/>
              <a:t>11</a:t>
            </a:fld>
            <a:endParaRPr lang="en-GB" sz="1400">
              <a:latin typeface="Georgia" charset="0"/>
            </a:endParaRPr>
          </a:p>
        </p:txBody>
      </p:sp>
      <p:sp>
        <p:nvSpPr>
          <p:cNvPr id="95234" name="Rectangle 3"/>
          <p:cNvSpPr>
            <a:spLocks noChangeArrowheads="1"/>
          </p:cNvSpPr>
          <p:nvPr/>
        </p:nvSpPr>
        <p:spPr bwMode="auto">
          <a:xfrm>
            <a:off x="2286000" y="3198813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10 Corporations Control Almost Everything You Buy — This Chart Shows How - PolicyMic.webarchive</a:t>
            </a:r>
          </a:p>
        </p:txBody>
      </p:sp>
      <p:pic>
        <p:nvPicPr>
          <p:cNvPr id="952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91440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26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6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5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2244"/>
            <a:ext cx="8369300" cy="523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7800" y="59690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Slimani</a:t>
            </a:r>
            <a:r>
              <a:rPr lang="en-US" dirty="0" smtClean="0"/>
              <a:t> et al 2009,  EPIC Cohorts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8100" y="272244"/>
            <a:ext cx="413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 energy from selected food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7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9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Georgia" charset="0"/>
                <a:ea typeface="MS PGothic" charset="0"/>
              </a:rPr>
              <a:t>Trends in soft/sweetened drink consumption</a:t>
            </a:r>
            <a:endParaRPr lang="en-US" sz="3600" dirty="0">
              <a:latin typeface="Georgia" charset="0"/>
              <a:ea typeface="MS PGothic" charset="0"/>
            </a:endParaRPr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9pPr>
          </a:lstStyle>
          <a:p>
            <a:fld id="{52485235-8778-4743-B7BE-DB9B27B3D4FD}" type="slidenum">
              <a:rPr lang="en-GB" sz="1400">
                <a:latin typeface="Georgia" charset="0"/>
              </a:rPr>
              <a:pPr/>
              <a:t>16</a:t>
            </a:fld>
            <a:endParaRPr lang="en-GB" sz="1400">
              <a:latin typeface="Georgia" charset="0"/>
            </a:endParaRPr>
          </a:p>
        </p:txBody>
      </p:sp>
      <p:pic>
        <p:nvPicPr>
          <p:cNvPr id="593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74219"/>
            <a:ext cx="42164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Box 7"/>
          <p:cNvSpPr txBox="1">
            <a:spLocks noChangeArrowheads="1"/>
          </p:cNvSpPr>
          <p:nvPr/>
        </p:nvSpPr>
        <p:spPr bwMode="auto">
          <a:xfrm>
            <a:off x="2146300" y="2211533"/>
            <a:ext cx="673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dirty="0"/>
              <a:t>LMICs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15" y="1872794"/>
            <a:ext cx="3375449" cy="34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78865" y="5576239"/>
            <a:ext cx="42651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 err="1"/>
              <a:t>Basu</a:t>
            </a:r>
            <a:r>
              <a:rPr lang="en-US" sz="1200" dirty="0"/>
              <a:t> S, </a:t>
            </a:r>
            <a:r>
              <a:rPr lang="en-US" sz="1200" dirty="0" err="1"/>
              <a:t>Vellakkal</a:t>
            </a:r>
            <a:r>
              <a:rPr lang="en-US" sz="1200" dirty="0"/>
              <a:t> S, </a:t>
            </a:r>
            <a:r>
              <a:rPr lang="en-US" sz="1200" dirty="0" err="1"/>
              <a:t>Agrawal</a:t>
            </a:r>
            <a:r>
              <a:rPr lang="en-US" sz="1200" dirty="0"/>
              <a:t> S, </a:t>
            </a:r>
            <a:r>
              <a:rPr lang="en-US" sz="1200" dirty="0" err="1"/>
              <a:t>Stuckler</a:t>
            </a:r>
            <a:r>
              <a:rPr lang="en-US" sz="1200" dirty="0"/>
              <a:t> D, et al. (2014) Averting Obesity and Type 2 Diabetes in India through Sugar-Sweetened Beverage Taxation: An Economic-Epidemiologic Modeling Study. </a:t>
            </a:r>
            <a:r>
              <a:rPr lang="en-US" sz="1200" dirty="0" err="1"/>
              <a:t>PLoS</a:t>
            </a:r>
            <a:r>
              <a:rPr lang="en-US" sz="1200" dirty="0"/>
              <a:t> Med 11(1): e1001582. doi:10.1371/journal.pmed.1001582</a:t>
            </a:r>
          </a:p>
          <a:p>
            <a:pPr eaLnBrk="1" hangingPunct="1"/>
            <a:r>
              <a:rPr lang="en-US" sz="1200" dirty="0">
                <a:hlinkClick r:id="rId4"/>
              </a:rPr>
              <a:t>http://www.plosmedicine.org/article/info:doi/10.1371/journal.pmed.1001582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88562" y="6474634"/>
            <a:ext cx="251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Stuckler</a:t>
            </a:r>
            <a:r>
              <a:rPr lang="en-US" dirty="0" smtClean="0"/>
              <a:t> and Nestle 2013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92400" y="2489346"/>
            <a:ext cx="618979" cy="279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29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Georgia" charset="0"/>
                <a:ea typeface="MS PGothic" charset="0"/>
              </a:rPr>
              <a:t>Trend: Added Sugar Intake: South Africa</a:t>
            </a:r>
          </a:p>
        </p:txBody>
      </p:sp>
      <p:graphicFrame>
        <p:nvGraphicFramePr>
          <p:cNvPr id="6041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49652"/>
              </p:ext>
            </p:extLst>
          </p:nvPr>
        </p:nvGraphicFramePr>
        <p:xfrm>
          <a:off x="0" y="1936194"/>
          <a:ext cx="5355307" cy="397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Chart" r:id="rId3" imgW="8326448" imgH="4626482" progId="Excel.Chart.8">
                  <p:embed/>
                </p:oleObj>
              </mc:Choice>
              <mc:Fallback>
                <p:oleObj name="Chart" r:id="rId3" imgW="8326448" imgH="4626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6194"/>
                        <a:ext cx="5355307" cy="3977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6356350" y="6278563"/>
            <a:ext cx="222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UK about 95g per day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03021"/>
              </p:ext>
            </p:extLst>
          </p:nvPr>
        </p:nvGraphicFramePr>
        <p:xfrm>
          <a:off x="5482915" y="1603833"/>
          <a:ext cx="3661085" cy="220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Drawing" r:id="rId5" imgW="5515055" imgH="3324538" progId="WPDraw30.Drawing">
                  <p:embed/>
                </p:oleObj>
              </mc:Choice>
              <mc:Fallback>
                <p:oleObj name="Drawing" r:id="rId5" imgW="5515055" imgH="3324538" progId="WPDraw30.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915" y="1603833"/>
                        <a:ext cx="3661085" cy="2205684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FFFF66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5307" y="4102449"/>
            <a:ext cx="3788693" cy="2546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27856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Vorster et al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9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% Consuming sucrose sweetened beverages (SSBs)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315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124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BMI 2005-2010 by % energy </a:t>
            </a:r>
            <a:r>
              <a:rPr lang="en-US" dirty="0"/>
              <a:t>a</a:t>
            </a:r>
            <a:r>
              <a:rPr lang="en-US" dirty="0" smtClean="0"/>
              <a:t>dded sugar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6223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80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situation: focus on sugar and processed foods</a:t>
            </a:r>
          </a:p>
          <a:p>
            <a:r>
              <a:rPr lang="en-US" dirty="0" smtClean="0"/>
              <a:t>Recent study in South Africa</a:t>
            </a:r>
          </a:p>
          <a:p>
            <a:r>
              <a:rPr lang="en-US" dirty="0" smtClean="0"/>
              <a:t>Global drivers and challenges</a:t>
            </a:r>
          </a:p>
          <a:p>
            <a:r>
              <a:rPr lang="en-US" dirty="0" smtClean="0"/>
              <a:t>Way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6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possible to stop the rise in obesity worldwide?</a:t>
            </a:r>
          </a:p>
          <a:p>
            <a:r>
              <a:rPr lang="en-US" dirty="0" smtClean="0"/>
              <a:t>What are the most effective approaches?</a:t>
            </a:r>
          </a:p>
          <a:p>
            <a:endParaRPr lang="en-US" dirty="0"/>
          </a:p>
          <a:p>
            <a:r>
              <a:rPr lang="en-US" dirty="0" smtClean="0"/>
              <a:t>Need to think about and understand the deep underlying causes and address these drivers</a:t>
            </a:r>
          </a:p>
          <a:p>
            <a:pPr lvl="1"/>
            <a:r>
              <a:rPr lang="en-US" dirty="0" smtClean="0"/>
              <a:t>Primary prevention v tertiary prevention</a:t>
            </a:r>
          </a:p>
        </p:txBody>
      </p:sp>
    </p:spTree>
    <p:extLst>
      <p:ext uri="{BB962C8B-B14F-4D97-AF65-F5344CB8AC3E}">
        <p14:creationId xmlns:p14="http://schemas.microsoft.com/office/powerpoint/2010/main" val="314508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9144000" cy="54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6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-165013"/>
            <a:ext cx="7366000" cy="4932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6375400"/>
            <a:ext cx="223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Briggs et al 2013  BMJ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9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91265"/>
            <a:ext cx="9144000" cy="312586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89076" y="1330325"/>
            <a:ext cx="1952625" cy="208680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7648" y="3599261"/>
            <a:ext cx="84361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Conclusion</a:t>
            </a:r>
          </a:p>
          <a:p>
            <a:endParaRPr lang="en-US" sz="2000" dirty="0"/>
          </a:p>
          <a:p>
            <a:r>
              <a:rPr lang="en-US" sz="2000" dirty="0" smtClean="0"/>
              <a:t> “A 20% tax on sugar sweetened drinks would lead to a</a:t>
            </a:r>
          </a:p>
          <a:p>
            <a:r>
              <a:rPr lang="en-US" sz="2000" dirty="0" smtClean="0"/>
              <a:t>reduction in the prevalence of obesity in the UK of 1.3% (around 180</a:t>
            </a:r>
          </a:p>
          <a:p>
            <a:r>
              <a:rPr lang="en-US" sz="2000" dirty="0" smtClean="0"/>
              <a:t>000 people). The greatest effects may occur in young people, with no</a:t>
            </a:r>
          </a:p>
          <a:p>
            <a:r>
              <a:rPr lang="en-US" sz="2000" dirty="0" smtClean="0"/>
              <a:t>significant differences between income groups. Both effects warrant</a:t>
            </a:r>
          </a:p>
          <a:p>
            <a:r>
              <a:rPr lang="en-US" sz="2000" dirty="0" smtClean="0"/>
              <a:t>further exploration. Taxation of sugar sweetened drinks is a promising</a:t>
            </a:r>
          </a:p>
          <a:p>
            <a:r>
              <a:rPr lang="en-US" sz="2000" dirty="0" smtClean="0"/>
              <a:t>population measure to target population obesity, particularly among</a:t>
            </a:r>
          </a:p>
          <a:p>
            <a:r>
              <a:rPr lang="en-US" sz="2000" dirty="0" smtClean="0"/>
              <a:t>younger adults”.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889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419084"/>
            <a:ext cx="8228160" cy="724396"/>
          </a:xfrm>
        </p:spPr>
        <p:txBody>
          <a:bodyPr tIns="12801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/>
              <a:t>Monitoring the impacts of trade agreements on food environments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241" y="1431622"/>
            <a:ext cx="5693162" cy="4069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0" y="6205612"/>
            <a:ext cx="625248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1000" b="1">
                <a:solidFill>
                  <a:srgbClr val="000000"/>
                </a:solidFill>
              </a:rPr>
              <a:t>Obesity Reviews</a:t>
            </a:r>
            <a:r>
              <a:rPr lang="en-GB" sz="1000">
                <a:solidFill>
                  <a:srgbClr val="000000"/>
                </a:solidFill>
              </a:rPr>
              <a:t/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srgbClr val="000000"/>
                </a:solidFill>
              </a:rPr>
              <a:t>pages 120-134, 17 SEP 2013 DOI: 10.1111/obr.12081</a:t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srgbClr val="000000"/>
                </a:solidFill>
                <a:hlinkClick r:id="rId5"/>
              </a:rPr>
              <a:t>http://onlinelibrary.wiley.com/doi/10.1111/obr.12081/full#obr12081-fig-0001</a:t>
            </a:r>
          </a:p>
        </p:txBody>
      </p:sp>
    </p:spTree>
    <p:extLst>
      <p:ext uri="{BB962C8B-B14F-4D97-AF65-F5344CB8AC3E}">
        <p14:creationId xmlns:p14="http://schemas.microsoft.com/office/powerpoint/2010/main" val="2066514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is now evidence from Hungary, France, Denmark, Norway, Brazil and Mexico that shows with political commitment fiscal policies can be implemented, and can have an impact.</a:t>
            </a:r>
          </a:p>
          <a:p>
            <a:r>
              <a:rPr lang="en-US" dirty="0" smtClean="0"/>
              <a:t>Need to resist the undue influence on policy of the vested interests of ‘Big Food’ </a:t>
            </a:r>
          </a:p>
          <a:p>
            <a:r>
              <a:rPr lang="en-US" dirty="0" smtClean="0"/>
              <a:t>Voluntary codes  have not been shown to work:</a:t>
            </a:r>
          </a:p>
          <a:p>
            <a:pPr lvl="1"/>
            <a:r>
              <a:rPr lang="en-US" dirty="0" smtClean="0"/>
              <a:t>Either in terms of reformulation</a:t>
            </a:r>
          </a:p>
          <a:p>
            <a:pPr lvl="1"/>
            <a:r>
              <a:rPr lang="en-US" dirty="0" smtClean="0"/>
              <a:t>Or compliance with codes of marketing</a:t>
            </a:r>
          </a:p>
          <a:p>
            <a:pPr lvl="2"/>
            <a:r>
              <a:rPr lang="en-US" dirty="0" smtClean="0"/>
              <a:t>Exploit loopholes </a:t>
            </a:r>
            <a:r>
              <a:rPr lang="en-US" dirty="0" err="1" smtClean="0"/>
              <a:t>eg</a:t>
            </a:r>
            <a:r>
              <a:rPr lang="en-US" dirty="0" smtClean="0"/>
              <a:t> web-based games </a:t>
            </a:r>
            <a:r>
              <a:rPr lang="en-US" dirty="0" err="1" smtClean="0"/>
              <a:t>etc</a:t>
            </a:r>
            <a:r>
              <a:rPr lang="en-US" dirty="0" smtClean="0"/>
              <a:t> are used instead of TV adverts, partly because the companies do not keep their promises.</a:t>
            </a:r>
          </a:p>
        </p:txBody>
      </p:sp>
    </p:spTree>
    <p:extLst>
      <p:ext uri="{BB962C8B-B14F-4D97-AF65-F5344CB8AC3E}">
        <p14:creationId xmlns:p14="http://schemas.microsoft.com/office/powerpoint/2010/main" val="346792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Reversing the global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Halt spread of ultra high processed foods and sweetened beverages- major concern in LMICs</a:t>
            </a:r>
          </a:p>
          <a:p>
            <a:r>
              <a:rPr lang="en-US" dirty="0"/>
              <a:t>Need legislation and fiscal measures to change supply side; changing </a:t>
            </a:r>
            <a:r>
              <a:rPr lang="en-US" dirty="0" smtClean="0"/>
              <a:t>demand side alone </a:t>
            </a:r>
            <a:r>
              <a:rPr lang="en-US" dirty="0"/>
              <a:t>will not work</a:t>
            </a:r>
          </a:p>
          <a:p>
            <a:r>
              <a:rPr lang="en-US" dirty="0"/>
              <a:t>International codes/structures required now because of nature of food supply </a:t>
            </a:r>
            <a:r>
              <a:rPr lang="en-US" dirty="0" smtClean="0"/>
              <a:t>system: driven by health not </a:t>
            </a:r>
            <a:r>
              <a:rPr lang="en-US" smtClean="0"/>
              <a:t>profit alone</a:t>
            </a:r>
            <a:endParaRPr lang="en-US" dirty="0"/>
          </a:p>
          <a:p>
            <a:r>
              <a:rPr lang="en-US" dirty="0" smtClean="0"/>
              <a:t>Population/prevention needs to be strengthened and to balance efforts at individual/treatment 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0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63003"/>
            <a:ext cx="9094867" cy="3976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253" y="5416723"/>
            <a:ext cx="1931498" cy="12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6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850900"/>
            <a:ext cx="7886700" cy="515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4751" y="6289177"/>
            <a:ext cx="272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Swinburn</a:t>
            </a:r>
            <a:r>
              <a:rPr lang="en-US" dirty="0" smtClean="0"/>
              <a:t> et al 2011 Lancet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1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Georgia" charset="0"/>
              <a:ea typeface="MS PGothic" charset="0"/>
            </a:endParaRPr>
          </a:p>
        </p:txBody>
      </p:sp>
      <p:pic>
        <p:nvPicPr>
          <p:cNvPr id="512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484313"/>
            <a:ext cx="7834313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23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Georgia" charset="0"/>
              <a:ea typeface="MS PGothic" charset="0"/>
            </a:endParaRPr>
          </a:p>
        </p:txBody>
      </p:sp>
      <p:pic>
        <p:nvPicPr>
          <p:cNvPr id="522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0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2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595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Food security and health</a:t>
            </a:r>
          </a:p>
          <a:p>
            <a:pPr lvl="1"/>
            <a:r>
              <a:rPr lang="en-US" dirty="0" smtClean="0"/>
              <a:t>Getting enough of the right foods amongst most vulnerable</a:t>
            </a:r>
          </a:p>
          <a:p>
            <a:r>
              <a:rPr lang="en-US" dirty="0" smtClean="0"/>
              <a:t>Continued double burden requires action to improve quality of diet while reaching optimal energy intake</a:t>
            </a:r>
          </a:p>
          <a:p>
            <a:pPr lvl="1"/>
            <a:r>
              <a:rPr lang="en-US" dirty="0" smtClean="0"/>
              <a:t>Need nutrient rich sources of food</a:t>
            </a:r>
          </a:p>
          <a:p>
            <a:pPr lvl="2"/>
            <a:r>
              <a:rPr lang="en-US" dirty="0" smtClean="0"/>
              <a:t>Avoid high fat, salt and added sugar foods</a:t>
            </a:r>
          </a:p>
          <a:p>
            <a:pPr lvl="2"/>
            <a:r>
              <a:rPr lang="en-US" dirty="0" smtClean="0"/>
              <a:t>Influence of global food system driving consumption</a:t>
            </a:r>
          </a:p>
        </p:txBody>
      </p:sp>
    </p:spTree>
    <p:extLst>
      <p:ext uri="{BB962C8B-B14F-4D97-AF65-F5344CB8AC3E}">
        <p14:creationId xmlns:p14="http://schemas.microsoft.com/office/powerpoint/2010/main" val="125177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622300"/>
            <a:ext cx="89535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0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5492</TotalTime>
  <Words>573</Words>
  <Application>Microsoft Macintosh PowerPoint</Application>
  <PresentationFormat>On-screen Show (4:3)</PresentationFormat>
  <Paragraphs>64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Chart</vt:lpstr>
      <vt:lpstr>Drawing</vt:lpstr>
      <vt:lpstr>Factors influencing the worldwide Obesity epidemic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Trends in soft/sweetened drink consumption</vt:lpstr>
      <vt:lpstr>Trend: Added Sugar Intake: South Africa</vt:lpstr>
      <vt:lpstr> % Consuming sucrose sweetened beverages (SSBs)</vt:lpstr>
      <vt:lpstr>Changes in BMI 2005-2010 by % energy added sugar</vt:lpstr>
      <vt:lpstr>What to do?</vt:lpstr>
      <vt:lpstr>PowerPoint Presentation</vt:lpstr>
      <vt:lpstr>PowerPoint Presentation</vt:lpstr>
      <vt:lpstr>PowerPoint Presentation</vt:lpstr>
      <vt:lpstr>Monitoring the impacts of trade agreements on food environments</vt:lpstr>
      <vt:lpstr>Summary points</vt:lpstr>
      <vt:lpstr>Reversing the global trends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Margetts</dc:creator>
  <cp:lastModifiedBy>Margetts</cp:lastModifiedBy>
  <cp:revision>41</cp:revision>
  <dcterms:created xsi:type="dcterms:W3CDTF">2014-06-02T08:26:09Z</dcterms:created>
  <dcterms:modified xsi:type="dcterms:W3CDTF">2014-06-11T10:32:48Z</dcterms:modified>
</cp:coreProperties>
</file>